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6"/>
  </p:notesMasterIdLst>
  <p:sldIdLst>
    <p:sldId id="256" r:id="rId2"/>
    <p:sldId id="275" r:id="rId3"/>
    <p:sldId id="276" r:id="rId4"/>
    <p:sldId id="277" r:id="rId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зарова Елена Сергеевна" initials="НЕС" lastIdx="7" clrIdx="0">
    <p:extLst>
      <p:ext uri="{19B8F6BF-5375-455C-9EA6-DF929625EA0E}">
        <p15:presenceInfo xmlns:p15="http://schemas.microsoft.com/office/powerpoint/2012/main" userId="S-1-5-21-1590516527-2249619241-2245285737-15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9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91047" autoAdjust="0"/>
  </p:normalViewPr>
  <p:slideViewPr>
    <p:cSldViewPr snapToGrid="0">
      <p:cViewPr varScale="1">
        <p:scale>
          <a:sx n="101" d="100"/>
          <a:sy n="101" d="100"/>
        </p:scale>
        <p:origin x="114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0A0FD-1E18-4D0A-AA08-A85379DCE02F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6066C-D5B8-4539-A07C-941E9DA79F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977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066C-D5B8-4539-A07C-941E9DA79FE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845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577D7-47CB-49AA-83C6-EB63716C3833}" type="datetime1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34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E4B4-8C35-4A9F-B602-E5295FB013E3}" type="datetime1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0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4F3-CEEB-4325-9766-323DC2EFA758}" type="datetime1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20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149F-95FB-4DC4-BA47-4B30804EDADF}" type="datetime1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98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B3DA-E104-464E-8998-4F9D97B90B65}" type="datetime1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32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9137-F338-496E-AA27-E8D048240C5E}" type="datetime1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78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EAC7-C8FF-4C0D-85D7-B5A991D158E4}" type="datetime1">
              <a:rPr lang="ru-RU" smtClean="0"/>
              <a:t>23.09.2020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354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A846-8E7B-4DCA-A165-1B9E53C0CBE6}" type="datetime1">
              <a:rPr lang="ru-RU" smtClean="0"/>
              <a:t>23.09.2020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90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4B6F-2693-42BB-ADCF-6E38BB538D26}" type="datetime1">
              <a:rPr lang="ru-RU" smtClean="0"/>
              <a:t>23.09.2020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86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4A65-37E1-4BA1-8884-C886C995E4AE}" type="datetime1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8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C831-C9A3-4B05-BC57-E646AD5C2B51}" type="datetime1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30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6000"/>
                <a:lumOff val="94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81967-94DD-4ED6-9BDD-947EB4E93A64}" type="datetime1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15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54" b="18243"/>
          <a:stretch/>
        </p:blipFill>
        <p:spPr>
          <a:xfrm>
            <a:off x="0" y="171448"/>
            <a:ext cx="3116367" cy="2634019"/>
          </a:xfrm>
          <a:prstGeom prst="rect">
            <a:avLst/>
          </a:prstGeom>
          <a:effectLst>
            <a:glow>
              <a:schemeClr val="accent1"/>
            </a:glow>
            <a:reflection endPos="0" dir="5400000" sy="-100000" algn="bl" rotWithShape="0"/>
            <a:softEdge rad="1016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500" y="1104900"/>
            <a:ext cx="9110477" cy="4762500"/>
          </a:xfrm>
          <a:ln>
            <a:solidFill>
              <a:schemeClr val="accent1"/>
            </a:solidFill>
          </a:ln>
          <a:effectLst>
            <a:glow rad="63500">
              <a:schemeClr val="accent1"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ГРАФИЧЕСКИЕ МОДЕЛИ</a:t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КОРРУПЦИОННЫЕ СХЕМЫ В СФЕРЕ ЗАКУПОК ТОВАРОВ, РАБОТ И УСЛУГ МОЖНО УСЛОВНО КЛАССИФИЦИРОВАТЬ В СООТВЕТСТВИИ С ЭТАПАМИ ОПРЕДЕЛЕНИЯ ПОСТАВЩИКОВ (ПОДРЯДЧИКОВ, ИСПОЛНИТЕЛЕЙ)</a:t>
            </a:r>
            <a:br>
              <a:rPr lang="ru-RU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83613" y="6467302"/>
            <a:ext cx="2743200" cy="285924"/>
          </a:xfrm>
        </p:spPr>
        <p:txBody>
          <a:bodyPr/>
          <a:lstStyle/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88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 trans="47000" intensity="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296" y="5553343"/>
            <a:ext cx="1216096" cy="130465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918" y="6365323"/>
            <a:ext cx="7147357" cy="304826"/>
          </a:xfrm>
          <a:prstGeom prst="rect">
            <a:avLst/>
          </a:prstGeom>
          <a:effectLst>
            <a:glow rad="25400">
              <a:schemeClr val="accent1">
                <a:alpha val="0"/>
              </a:schemeClr>
            </a:glow>
            <a:outerShdw sx="1000" sy="1000" algn="ctr" rotWithShape="0">
              <a:schemeClr val="accent1"/>
            </a:outerShdw>
            <a:softEdge rad="0"/>
          </a:effec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21208" y="297730"/>
            <a:ext cx="3575304" cy="53949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этапе разработки документации об электронном аукционе, конкурсной документации, проектов контрактов, обоснования начальной (максимальной) цены контракта, цены за единицу товара, работы,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услуги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36543" y="205358"/>
            <a:ext cx="5788756" cy="994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одной закупке объединяются разнородные товары, работы, услуги таким образом, чтобы ограничить конкуренцию и привлечь к исполнению заказа конкретного поставщика, аффилированного с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заказчиком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2.1.1)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36543" y="1285738"/>
            <a:ext cx="5788756" cy="992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Характеристики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товара, работы или услуги определены таким образом, что он (она) может быть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приобретен (приобретена)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только у одного поставщика, аффилированного с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заказчиком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2.1.2)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183886" y="2408369"/>
            <a:ext cx="5741413" cy="10845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Установление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 стороны заказчика чрезвычайно коротких сроков для реализации исполнения контракта, при которых исполнение контракта возможно только заранее подготовленным поставщиком - участником возможной коррупционной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схемы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2.1.3)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193224" y="3569195"/>
            <a:ext cx="5732075" cy="1787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Установление заведомо неконкурентной цены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контракта с нарушением установленных </a:t>
            </a:r>
            <a:r>
              <a:rPr lang="ru-RU" sz="1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</a:t>
            </a:r>
            <a:r>
              <a:rPr lang="ru-RU" sz="1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ом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 05.04.2013 </a:t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№ 44-ФЗ «О контрактной системе в сфере закупок товаров, работ, услуг для обеспечения государственных и муниципальных нужд» требований к определению и обоснованию начальной максимальной цены контракта, что будет неинтересно другим потенциальным поставщикам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2.1.4)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212633" y="5499338"/>
            <a:ext cx="5712666" cy="1028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Выбор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единственного поставщика (подрядчика, исполнителя) исходя из личной заинтересованности (прямой или косвенной) должностного лица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заказчика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2.1.5)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24975" y="639434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A8F32-D69E-41FC-BB6F-D9E4BDE27AC5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8" name="Правая фигурная скобка 27"/>
          <p:cNvSpPr/>
          <p:nvPr/>
        </p:nvSpPr>
        <p:spPr>
          <a:xfrm>
            <a:off x="4249752" y="252306"/>
            <a:ext cx="685800" cy="5440384"/>
          </a:xfrm>
          <a:prstGeom prst="rightBrac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Шеврон 28"/>
          <p:cNvSpPr/>
          <p:nvPr/>
        </p:nvSpPr>
        <p:spPr>
          <a:xfrm>
            <a:off x="5150144" y="490318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Шеврон 31"/>
          <p:cNvSpPr/>
          <p:nvPr/>
        </p:nvSpPr>
        <p:spPr>
          <a:xfrm>
            <a:off x="5150144" y="1423843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Шеврон 32"/>
          <p:cNvSpPr/>
          <p:nvPr/>
        </p:nvSpPr>
        <p:spPr>
          <a:xfrm>
            <a:off x="5238312" y="2678784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Шеврон 33"/>
          <p:cNvSpPr/>
          <p:nvPr/>
        </p:nvSpPr>
        <p:spPr>
          <a:xfrm>
            <a:off x="5164517" y="4127085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Шеврон 34"/>
          <p:cNvSpPr/>
          <p:nvPr/>
        </p:nvSpPr>
        <p:spPr>
          <a:xfrm>
            <a:off x="5164517" y="5608730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8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 trans="47000" intensity="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296" y="5553343"/>
            <a:ext cx="1216096" cy="130465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918" y="6365323"/>
            <a:ext cx="9547163" cy="304826"/>
          </a:xfrm>
          <a:prstGeom prst="rect">
            <a:avLst/>
          </a:prstGeom>
          <a:effectLst>
            <a:glow rad="25400">
              <a:schemeClr val="accent1">
                <a:alpha val="0"/>
              </a:schemeClr>
            </a:glow>
            <a:outerShdw sx="1000" sy="1000" algn="ctr" rotWithShape="0">
              <a:schemeClr val="accent1"/>
            </a:outerShdw>
            <a:softEdge rad="0"/>
          </a:effec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21208" y="297730"/>
            <a:ext cx="3575304" cy="53949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этапе размещения извещения и документации о закупке в единой информационной системе в сфере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закупок,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подачи заявок участниками закупки  </a:t>
            </a: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>
            <a:off x="4096512" y="1640068"/>
            <a:ext cx="2019711" cy="559026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/>
          <p:nvPr/>
        </p:nvCxnSpPr>
        <p:spPr>
          <a:xfrm>
            <a:off x="4096512" y="3838575"/>
            <a:ext cx="2019710" cy="342900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6116223" y="704850"/>
            <a:ext cx="5590002" cy="2324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 обязательной публикации информации в единой информационной системе в сфере закупок используются неправильные, некорректные наименования закупки, не отражающие её содержание.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Опубликованные документы закупки невозможно или сложно открыть, прочитать, скопировать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2.2.1)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16222" y="3537077"/>
            <a:ext cx="5590003" cy="1682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Вступление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переговоры с аффилированным участником закупки на этапе подачи заявок, его информирование о ходе определения поставщика (подрядчика, исполнителя) до подведения итогов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закупки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2.2.2)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153525" y="6365323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A8F32-D69E-41FC-BB6F-D9E4BDE27AC5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9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 trans="47000" intensity="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296" y="5553343"/>
            <a:ext cx="1216096" cy="130465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9918" y="6365323"/>
            <a:ext cx="9547163" cy="304826"/>
          </a:xfrm>
          <a:prstGeom prst="rect">
            <a:avLst/>
          </a:prstGeom>
          <a:effectLst>
            <a:glow rad="25400">
              <a:schemeClr val="accent1">
                <a:alpha val="0"/>
              </a:schemeClr>
            </a:glow>
            <a:outerShdw sx="1000" sy="1000" algn="ctr" rotWithShape="0">
              <a:schemeClr val="accent1"/>
            </a:outerShdw>
            <a:softEdge rad="0"/>
          </a:effec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21208" y="297730"/>
            <a:ext cx="3575304" cy="53949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этапе осуществления функций по рассмотрению комиссией по осуществлению закупок заявок участников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торгов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47437" y="338782"/>
            <a:ext cx="5907024" cy="10808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Отклонение всех заявок с проведением повторной закупки. Сведения о поступивших заявках передаются «своему» исполнителю и помогают ему выиграть повторную закупку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2.3.1)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47437" y="1661627"/>
            <a:ext cx="5907024" cy="13906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Признание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несоответствующей требованиям заявки участника аукциона, предложившего самую низкую цену. Победителем признается участник, предложивший почти самую низкую цену, которая по существу является достаточно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высокой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2.3.2)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47437" y="3171825"/>
            <a:ext cx="5907024" cy="11048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Закупка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 «своего» участника с необоснованным отклонением остальных заявок участников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торгов 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</a:t>
            </a: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2.3.3)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47437" y="4518701"/>
            <a:ext cx="5907024" cy="1074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Закупка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 «своего» участника при сговоре с другими участниками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закупки 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6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600" b="0" i="1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2.3.4)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11261" y="6335173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A8F32-D69E-41FC-BB6F-D9E4BDE27AC5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4453423" y="707766"/>
            <a:ext cx="1419225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4453423" y="1937068"/>
            <a:ext cx="1419225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4453422" y="3513535"/>
            <a:ext cx="1419225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4362362" y="4793121"/>
            <a:ext cx="1419225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290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6870</TotalTime>
  <Words>566</Words>
  <Application>Microsoft Office PowerPoint</Application>
  <PresentationFormat>Широкоэкранный</PresentationFormat>
  <Paragraphs>30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                            ГРАФИЧЕСКИЕ МОДЕЛИ                                                                                                         КОРРУПЦИОННЫЕ СХЕМЫ В СФЕРЕ ЗАКУПОК ТОВАРОВ, РАБОТ И УСЛУГ МОЖНО УСЛОВНО КЛАССИФИЦИРОВАТЬ В СООТВЕТСТВИИ С ЭТАПАМИ ОПРЕДЕЛЕНИЯ ПОСТАВЩИКОВ (ПОДРЯДЧИКОВ, ИСПОЛНИТЕЛЕЙ)    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</dc:title>
  <dc:creator>Дементьева Ольга Владимировна</dc:creator>
  <cp:lastModifiedBy>Долгова Елена Борисовна</cp:lastModifiedBy>
  <cp:revision>473</cp:revision>
  <cp:lastPrinted>2017-02-08T04:01:07Z</cp:lastPrinted>
  <dcterms:created xsi:type="dcterms:W3CDTF">2017-01-25T06:01:26Z</dcterms:created>
  <dcterms:modified xsi:type="dcterms:W3CDTF">2020-09-23T02:04:28Z</dcterms:modified>
</cp:coreProperties>
</file>